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8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15" autoAdjust="0"/>
    <p:restoredTop sz="94660"/>
  </p:normalViewPr>
  <p:slideViewPr>
    <p:cSldViewPr>
      <p:cViewPr varScale="1">
        <p:scale>
          <a:sx n="42" d="100"/>
          <a:sy n="42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D334-A745-45F1-8920-FFC916D860CA}" type="datetimeFigureOut">
              <a:rPr lang="es-ES" smtClean="0"/>
              <a:pPr/>
              <a:t>21/11/2011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4D03-6C43-4F0F-88A3-5225AC7ABE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D334-A745-45F1-8920-FFC916D860CA}" type="datetimeFigureOut">
              <a:rPr lang="es-ES" smtClean="0"/>
              <a:pPr/>
              <a:t>21/11/2011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4D03-6C43-4F0F-88A3-5225AC7ABE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D334-A745-45F1-8920-FFC916D860CA}" type="datetimeFigureOut">
              <a:rPr lang="es-ES" smtClean="0"/>
              <a:pPr/>
              <a:t>21/11/2011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4D03-6C43-4F0F-88A3-5225AC7ABE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76F774-3324-48A1-880E-C441470754F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B9F1DB-F03D-4C84-AC6B-EEDDF368C07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D334-A745-45F1-8920-FFC916D860CA}" type="datetimeFigureOut">
              <a:rPr lang="es-ES" smtClean="0"/>
              <a:pPr/>
              <a:t>21/11/2011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4D03-6C43-4F0F-88A3-5225AC7ABE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D334-A745-45F1-8920-FFC916D860CA}" type="datetimeFigureOut">
              <a:rPr lang="es-ES" smtClean="0"/>
              <a:pPr/>
              <a:t>21/11/2011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4D03-6C43-4F0F-88A3-5225AC7ABE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D334-A745-45F1-8920-FFC916D860CA}" type="datetimeFigureOut">
              <a:rPr lang="es-ES" smtClean="0"/>
              <a:pPr/>
              <a:t>21/11/2011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4D03-6C43-4F0F-88A3-5225AC7ABE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D334-A745-45F1-8920-FFC916D860CA}" type="datetimeFigureOut">
              <a:rPr lang="es-ES" smtClean="0"/>
              <a:pPr/>
              <a:t>21/11/2011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4D03-6C43-4F0F-88A3-5225AC7ABE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D334-A745-45F1-8920-FFC916D860CA}" type="datetimeFigureOut">
              <a:rPr lang="es-ES" smtClean="0"/>
              <a:pPr/>
              <a:t>21/11/2011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4D03-6C43-4F0F-88A3-5225AC7ABE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D334-A745-45F1-8920-FFC916D860CA}" type="datetimeFigureOut">
              <a:rPr lang="es-ES" smtClean="0"/>
              <a:pPr/>
              <a:t>21/11/2011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4D03-6C43-4F0F-88A3-5225AC7ABE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D334-A745-45F1-8920-FFC916D860CA}" type="datetimeFigureOut">
              <a:rPr lang="es-ES" smtClean="0"/>
              <a:pPr/>
              <a:t>21/11/2011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4D03-6C43-4F0F-88A3-5225AC7ABE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D334-A745-45F1-8920-FFC916D860CA}" type="datetimeFigureOut">
              <a:rPr lang="es-ES" smtClean="0"/>
              <a:pPr/>
              <a:t>21/11/2011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64D03-6C43-4F0F-88A3-5225AC7ABE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FD334-A745-45F1-8920-FFC916D860CA}" type="datetimeFigureOut">
              <a:rPr lang="es-ES" smtClean="0"/>
              <a:pPr/>
              <a:t>21/11/2011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64D03-6C43-4F0F-88A3-5225AC7ABE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2053" name="Picture 5" descr="maus_H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l"/>
            <a:r>
              <a:rPr lang="es-ES" sz="3200" dirty="0" smtClean="0">
                <a:solidFill>
                  <a:srgbClr val="FF0000"/>
                </a:solidFill>
                <a:latin typeface="Comic Sans MS" pitchFamily="66" charset="0"/>
              </a:rPr>
              <a:t>1938. WHAT HAPPENED IN GERMANY? </a:t>
            </a:r>
            <a:endParaRPr lang="es-ES" sz="3200" dirty="0">
              <a:latin typeface="Comic Sans MS" pitchFamily="66" charset="0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525963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s-ES" sz="2000" dirty="0" err="1"/>
              <a:t>Spiegelman’s</a:t>
            </a:r>
            <a:r>
              <a:rPr lang="es-ES" sz="2000" dirty="0"/>
              <a:t> </a:t>
            </a:r>
            <a:r>
              <a:rPr lang="es-ES" sz="2000" dirty="0" err="1" smtClean="0"/>
              <a:t>parents</a:t>
            </a:r>
            <a:r>
              <a:rPr lang="es-ES" sz="2000" dirty="0" smtClean="0"/>
              <a:t> </a:t>
            </a:r>
            <a:r>
              <a:rPr lang="es-ES" sz="2000" dirty="0" err="1" smtClean="0"/>
              <a:t>traveled</a:t>
            </a:r>
            <a:r>
              <a:rPr lang="es-ES" sz="2000" dirty="0" smtClean="0"/>
              <a:t> </a:t>
            </a:r>
            <a:r>
              <a:rPr lang="es-ES" sz="2000" dirty="0" err="1" smtClean="0"/>
              <a:t>from</a:t>
            </a:r>
            <a:r>
              <a:rPr lang="es-ES" sz="2000" dirty="0" smtClean="0"/>
              <a:t> </a:t>
            </a:r>
            <a:r>
              <a:rPr lang="es-ES" sz="2000" dirty="0" err="1" smtClean="0"/>
              <a:t>Poland</a:t>
            </a:r>
            <a:r>
              <a:rPr lang="es-ES" sz="2000" dirty="0" smtClean="0"/>
              <a:t> </a:t>
            </a:r>
            <a:r>
              <a:rPr lang="es-ES" sz="2000" dirty="0" err="1" smtClean="0"/>
              <a:t>to</a:t>
            </a:r>
            <a:r>
              <a:rPr lang="es-ES" sz="2000" dirty="0" smtClean="0"/>
              <a:t> </a:t>
            </a:r>
            <a:r>
              <a:rPr lang="es-ES" sz="2000" dirty="0" err="1" smtClean="0"/>
              <a:t>Czechoslovakia</a:t>
            </a:r>
            <a:r>
              <a:rPr lang="es-ES" sz="2000" dirty="0" smtClean="0"/>
              <a:t> </a:t>
            </a:r>
            <a:r>
              <a:rPr lang="es-ES" sz="2000" dirty="0"/>
              <a:t> </a:t>
            </a:r>
            <a:r>
              <a:rPr lang="es-ES" sz="2000" dirty="0" err="1"/>
              <a:t>through</a:t>
            </a:r>
            <a:r>
              <a:rPr lang="es-ES" sz="2000" dirty="0"/>
              <a:t> </a:t>
            </a:r>
            <a:r>
              <a:rPr lang="es-ES" sz="2000" dirty="0" err="1"/>
              <a:t>Germany</a:t>
            </a:r>
            <a:endParaRPr lang="es-ES" sz="2000" dirty="0" smtClean="0"/>
          </a:p>
          <a:p>
            <a:r>
              <a:rPr lang="es-ES" sz="2000" dirty="0" smtClean="0"/>
              <a:t>A</a:t>
            </a:r>
            <a:r>
              <a:rPr lang="es-ES" sz="2000" dirty="0"/>
              <a:t> </a:t>
            </a:r>
            <a:r>
              <a:rPr lang="es-ES" sz="2000" dirty="0" err="1"/>
              <a:t>Jewish</a:t>
            </a:r>
            <a:r>
              <a:rPr lang="es-ES" sz="2000" dirty="0"/>
              <a:t> </a:t>
            </a:r>
            <a:r>
              <a:rPr lang="es-ES" sz="2000" dirty="0" err="1" smtClean="0"/>
              <a:t>traveler</a:t>
            </a:r>
            <a:r>
              <a:rPr lang="es-ES" sz="2000" dirty="0" smtClean="0"/>
              <a:t> t</a:t>
            </a:r>
            <a:r>
              <a:rPr lang="en-US" sz="2000" dirty="0" smtClean="0"/>
              <a:t>old </a:t>
            </a:r>
            <a:r>
              <a:rPr lang="en-US" sz="2000" dirty="0"/>
              <a:t>them what he had heard about what happened in Germany</a:t>
            </a:r>
            <a:endParaRPr lang="es-ES" sz="2000" dirty="0" smtClean="0"/>
          </a:p>
          <a:p>
            <a:pPr>
              <a:buFontTx/>
              <a:buNone/>
            </a:pPr>
            <a:endParaRPr lang="es-ES" sz="2000" dirty="0"/>
          </a:p>
          <a:p>
            <a:r>
              <a:rPr lang="es-ES" sz="2000" dirty="0" err="1" smtClean="0"/>
              <a:t>What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a </a:t>
            </a:r>
            <a:r>
              <a:rPr lang="es-ES" sz="2000" dirty="0" err="1"/>
              <a:t>Pogrom</a:t>
            </a:r>
            <a:r>
              <a:rPr lang="es-ES" sz="2000" dirty="0"/>
              <a:t>?</a:t>
            </a:r>
          </a:p>
          <a:p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traveller</a:t>
            </a:r>
            <a:r>
              <a:rPr lang="es-ES" sz="2000" dirty="0" smtClean="0"/>
              <a:t> </a:t>
            </a:r>
            <a:r>
              <a:rPr lang="es-ES" sz="2000" dirty="0" err="1" smtClean="0"/>
              <a:t>expressed</a:t>
            </a:r>
            <a:r>
              <a:rPr lang="es-ES" sz="2000" dirty="0" smtClean="0"/>
              <a:t> </a:t>
            </a:r>
            <a:r>
              <a:rPr lang="es-ES" sz="2000" dirty="0" err="1" smtClean="0"/>
              <a:t>his</a:t>
            </a:r>
            <a:r>
              <a:rPr lang="es-ES" sz="2000" dirty="0" smtClean="0"/>
              <a:t> </a:t>
            </a:r>
            <a:r>
              <a:rPr lang="es-ES" sz="2000" dirty="0" err="1" smtClean="0"/>
              <a:t>desire</a:t>
            </a:r>
            <a:r>
              <a:rPr lang="es-ES" sz="2000" dirty="0" smtClean="0"/>
              <a:t>. </a:t>
            </a:r>
            <a:endParaRPr lang="es-ES" sz="2000" dirty="0"/>
          </a:p>
          <a:p>
            <a:pPr>
              <a:buNone/>
            </a:pPr>
            <a:r>
              <a:rPr lang="es-ES" sz="2000" dirty="0"/>
              <a:t>	</a:t>
            </a:r>
            <a:r>
              <a:rPr lang="es-ES" sz="2000" dirty="0" err="1" smtClean="0"/>
              <a:t>What</a:t>
            </a:r>
            <a:r>
              <a:rPr lang="es-ES" sz="2000" dirty="0" smtClean="0"/>
              <a:t> </a:t>
            </a:r>
            <a:r>
              <a:rPr lang="es-ES" sz="2000" dirty="0" err="1" smtClean="0"/>
              <a:t>did</a:t>
            </a:r>
            <a:r>
              <a:rPr lang="es-ES" sz="2000" dirty="0" smtClean="0"/>
              <a:t> he </a:t>
            </a:r>
            <a:r>
              <a:rPr lang="es-ES" sz="2000" dirty="0" err="1" smtClean="0"/>
              <a:t>desire</a:t>
            </a:r>
            <a:r>
              <a:rPr lang="es-ES" sz="2000" dirty="0" smtClean="0"/>
              <a:t>?</a:t>
            </a:r>
          </a:p>
          <a:p>
            <a:pPr>
              <a:buNone/>
            </a:pPr>
            <a:r>
              <a:rPr lang="es-ES" sz="2000" dirty="0" err="1" smtClean="0"/>
              <a:t>What</a:t>
            </a:r>
            <a:r>
              <a:rPr lang="es-ES" sz="2000" dirty="0" smtClean="0"/>
              <a:t> </a:t>
            </a:r>
            <a:r>
              <a:rPr lang="es-ES" sz="2000" dirty="0" err="1" smtClean="0"/>
              <a:t>really</a:t>
            </a:r>
            <a:r>
              <a:rPr lang="es-ES" sz="2000" dirty="0" smtClean="0"/>
              <a:t> </a:t>
            </a:r>
            <a:r>
              <a:rPr lang="es-ES" sz="2000" dirty="0" err="1" smtClean="0"/>
              <a:t>happened</a:t>
            </a:r>
            <a:r>
              <a:rPr lang="es-ES" sz="2000" dirty="0" smtClean="0"/>
              <a:t>?</a:t>
            </a:r>
            <a:endParaRPr lang="es-ES" sz="2000" dirty="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68313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800"/>
          </a:p>
        </p:txBody>
      </p:sp>
      <p:pic>
        <p:nvPicPr>
          <p:cNvPr id="16392" name="Picture 8" descr="maus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33450" y="1600200"/>
            <a:ext cx="3086100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ln w="127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s-ES" sz="3600" dirty="0" err="1" smtClean="0">
                <a:solidFill>
                  <a:srgbClr val="FF0000"/>
                </a:solidFill>
                <a:latin typeface="Comic Sans MS" pitchFamily="66" charset="0"/>
              </a:rPr>
              <a:t>Chapter</a:t>
            </a:r>
            <a:r>
              <a:rPr lang="es-ES" sz="3600" dirty="0" smtClean="0">
                <a:solidFill>
                  <a:srgbClr val="FF0000"/>
                </a:solidFill>
                <a:latin typeface="Comic Sans MS" pitchFamily="66" charset="0"/>
              </a:rPr>
              <a:t> 4</a:t>
            </a:r>
            <a:r>
              <a:rPr lang="es-ES" sz="3600" dirty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s-ES" sz="3600" dirty="0" err="1" smtClean="0">
                <a:solidFill>
                  <a:srgbClr val="FF0000"/>
                </a:solidFill>
                <a:latin typeface="Comic Sans MS" pitchFamily="66" charset="0"/>
              </a:rPr>
              <a:t>The</a:t>
            </a:r>
            <a:r>
              <a:rPr lang="es-E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3600" dirty="0" err="1" smtClean="0">
                <a:solidFill>
                  <a:srgbClr val="FF0000"/>
                </a:solidFill>
                <a:latin typeface="Comic Sans MS" pitchFamily="66" charset="0"/>
              </a:rPr>
              <a:t>noose</a:t>
            </a:r>
            <a:r>
              <a:rPr lang="es-E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3600" dirty="0" err="1" smtClean="0">
                <a:solidFill>
                  <a:srgbClr val="FF0000"/>
                </a:solidFill>
                <a:latin typeface="Comic Sans MS" pitchFamily="66" charset="0"/>
              </a:rPr>
              <a:t>thightens</a:t>
            </a:r>
            <a:r>
              <a:rPr lang="es-ES" sz="3600" dirty="0" smtClean="0">
                <a:latin typeface="Comic Sans MS" pitchFamily="66" charset="0"/>
              </a:rPr>
              <a:t>.</a:t>
            </a:r>
            <a:br>
              <a:rPr lang="es-ES" sz="3600" dirty="0" smtClean="0">
                <a:latin typeface="Comic Sans MS" pitchFamily="66" charset="0"/>
              </a:rPr>
            </a:br>
            <a:endParaRPr lang="es-ES" sz="3600" dirty="0">
              <a:latin typeface="Comic Sans MS" pitchFamily="66" charset="0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lvl="0"/>
            <a:r>
              <a:rPr lang="es-ES" sz="2000" dirty="0" smtClean="0"/>
              <a:t>  </a:t>
            </a:r>
            <a:r>
              <a:rPr lang="en-US" sz="2000" dirty="0"/>
              <a:t>Why do the Germans hang Nahum Cohn and his son? What effect does this hanging have on other people?</a:t>
            </a:r>
            <a:endParaRPr lang="es-ES" sz="2000" dirty="0"/>
          </a:p>
          <a:p>
            <a:pPr>
              <a:buNone/>
            </a:pPr>
            <a:endParaRPr lang="es-ES" sz="2000" dirty="0"/>
          </a:p>
          <a:p>
            <a:pPr lvl="0"/>
            <a:r>
              <a:rPr lang="en-US" sz="2000" dirty="0"/>
              <a:t>How does </a:t>
            </a:r>
            <a:r>
              <a:rPr lang="en-US" sz="2000" dirty="0" err="1"/>
              <a:t>Vladek</a:t>
            </a:r>
            <a:r>
              <a:rPr lang="en-US" sz="2000" dirty="0"/>
              <a:t> feel about the hangings? Why does he feel this way?</a:t>
            </a:r>
            <a:endParaRPr lang="es-ES" sz="2000" dirty="0"/>
          </a:p>
          <a:p>
            <a:pPr>
              <a:buNone/>
            </a:pPr>
            <a:r>
              <a:rPr lang="en-US" sz="2000" dirty="0"/>
              <a:t> </a:t>
            </a:r>
            <a:endParaRPr lang="es-ES" sz="2000" dirty="0"/>
          </a:p>
          <a:p>
            <a:pPr lvl="0"/>
            <a:r>
              <a:rPr lang="en-US" sz="2000" dirty="0"/>
              <a:t>Who are the Jewish police? Why is Art surprised to hear about the Jewish police?</a:t>
            </a:r>
            <a:endParaRPr lang="es-ES" sz="2000" dirty="0"/>
          </a:p>
          <a:p>
            <a:pPr>
              <a:buNone/>
            </a:pPr>
            <a:r>
              <a:rPr lang="en-US" sz="2000" dirty="0"/>
              <a:t> </a:t>
            </a:r>
            <a:endParaRPr lang="es-ES" sz="2000" dirty="0"/>
          </a:p>
          <a:p>
            <a:pPr lvl="0"/>
            <a:r>
              <a:rPr lang="en-US" sz="2000" dirty="0"/>
              <a:t>Do </a:t>
            </a:r>
            <a:r>
              <a:rPr lang="en-US" sz="2000" dirty="0" err="1"/>
              <a:t>Anja’s</a:t>
            </a:r>
            <a:r>
              <a:rPr lang="en-US" sz="2000" dirty="0"/>
              <a:t> grandparents go to </a:t>
            </a:r>
            <a:r>
              <a:rPr lang="en-US" sz="2000" dirty="0" err="1"/>
              <a:t>Theresienstadt</a:t>
            </a:r>
            <a:r>
              <a:rPr lang="en-US" sz="2000" dirty="0"/>
              <a:t> in Czechoslovakia? What happens? How does </a:t>
            </a:r>
            <a:r>
              <a:rPr lang="en-US" sz="2000" dirty="0" err="1"/>
              <a:t>Vladek</a:t>
            </a:r>
            <a:r>
              <a:rPr lang="en-US" sz="2000" dirty="0"/>
              <a:t> find out?</a:t>
            </a:r>
            <a:endParaRPr lang="es-ES" sz="2000" dirty="0"/>
          </a:p>
          <a:p>
            <a:pPr>
              <a:buFontTx/>
              <a:buNone/>
            </a:pPr>
            <a:r>
              <a:rPr lang="es-ES" sz="2000" dirty="0"/>
              <a:t>	</a:t>
            </a:r>
            <a:endParaRPr lang="es-ES" sz="2000" dirty="0" smtClean="0"/>
          </a:p>
          <a:p>
            <a:pPr>
              <a:buNone/>
            </a:pPr>
            <a:endParaRPr lang="es-ES" sz="2000" dirty="0"/>
          </a:p>
          <a:p>
            <a:pPr>
              <a:buFontTx/>
              <a:buNone/>
            </a:pPr>
            <a:endParaRPr lang="es-ES" sz="2000" dirty="0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643438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_tradnl" sz="1400"/>
          </a:p>
        </p:txBody>
      </p:sp>
      <p:pic>
        <p:nvPicPr>
          <p:cNvPr id="25604" name="Picture 4" descr="http://wilsonknut.files.wordpress.com/2008/08/insidemau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9628" y="1600200"/>
            <a:ext cx="297574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s-ES" dirty="0">
                <a:solidFill>
                  <a:srgbClr val="FF0000"/>
                </a:solidFill>
                <a:latin typeface="Comic Sans MS" pitchFamily="66" charset="0"/>
              </a:rPr>
              <a:t>PARA CONCLUIR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ln w="28575">
            <a:solidFill>
              <a:srgbClr val="FF0000"/>
            </a:solidFill>
          </a:ln>
        </p:spPr>
        <p:txBody>
          <a:bodyPr/>
          <a:lstStyle/>
          <a:p>
            <a:pPr marL="609600" indent="-609600"/>
            <a:endParaRPr lang="es-ES" sz="2000" dirty="0"/>
          </a:p>
          <a:p>
            <a:pPr marL="609600" indent="-609600" algn="just"/>
            <a:r>
              <a:rPr lang="es-ES" sz="2000" i="1" dirty="0" err="1"/>
              <a:t>Maus</a:t>
            </a:r>
            <a:r>
              <a:rPr lang="es-ES" sz="2000" dirty="0"/>
              <a:t> retrata el Holocausto o un genocidio. Un genocidio es la destrucción deliberada y sistemática de un grupo cultural, racial o político. ¿Conoces algún genocidio reciente? ¿En qué se asemejan al Holocausto? ¿En qué se diferencian?</a:t>
            </a:r>
          </a:p>
          <a:p>
            <a:pPr marL="609600" indent="-609600" algn="just"/>
            <a:r>
              <a:rPr lang="es-ES" sz="2000" dirty="0"/>
              <a:t>¿Qué le ocurre a la gente que vive bajo un régimen de terror durante un largo periodo de tiempo? ¿Pueden las personas adaptarse a un régimen del terror?</a:t>
            </a:r>
          </a:p>
          <a:p>
            <a:pPr marL="609600" indent="-609600" algn="just"/>
            <a:r>
              <a:rPr lang="es-ES" sz="2000" dirty="0"/>
              <a:t>El Holocausto nazi se dio bajo un régimen totalitario en el que no existían mecanismos de control al poder: ¿crees que hoy podría darse en nuestra sociedad un régimen autocrático?</a:t>
            </a:r>
          </a:p>
          <a:p>
            <a:pPr marL="609600" indent="-609600">
              <a:buFontTx/>
              <a:buAutoNum type="arabicPeriod"/>
            </a:pPr>
            <a:endParaRPr lang="es-ES" sz="2000" dirty="0"/>
          </a:p>
          <a:p>
            <a:pPr marL="609600" indent="-609600"/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s-ES" b="1" dirty="0">
                <a:solidFill>
                  <a:srgbClr val="FF3300"/>
                </a:solidFill>
                <a:latin typeface="Comic Sans MS" pitchFamily="66" charset="0"/>
              </a:rPr>
              <a:t>ART SPIGELMAN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  <a:ln w="38100">
            <a:solidFill>
              <a:srgbClr val="FF0000"/>
            </a:solidFill>
          </a:ln>
        </p:spPr>
        <p:txBody>
          <a:bodyPr/>
          <a:lstStyle/>
          <a:p>
            <a:endParaRPr lang="es-ES" dirty="0">
              <a:latin typeface="Comic Sans MS" pitchFamily="66" charset="0"/>
            </a:endParaRPr>
          </a:p>
          <a:p>
            <a:r>
              <a:rPr lang="es-ES" dirty="0">
                <a:latin typeface="Comic Sans MS" pitchFamily="66" charset="0"/>
              </a:rPr>
              <a:t>Art </a:t>
            </a:r>
            <a:r>
              <a:rPr lang="es-ES" dirty="0" err="1">
                <a:latin typeface="Comic Sans MS" pitchFamily="66" charset="0"/>
              </a:rPr>
              <a:t>Spiegelman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was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born</a:t>
            </a:r>
            <a:r>
              <a:rPr lang="es-ES" dirty="0" smtClean="0">
                <a:latin typeface="Comic Sans MS" pitchFamily="66" charset="0"/>
              </a:rPr>
              <a:t> in </a:t>
            </a:r>
            <a:r>
              <a:rPr lang="es-ES" dirty="0" err="1" smtClean="0">
                <a:latin typeface="Comic Sans MS" pitchFamily="66" charset="0"/>
              </a:rPr>
              <a:t>Stockholm</a:t>
            </a:r>
            <a:r>
              <a:rPr lang="es-ES" dirty="0" smtClean="0">
                <a:latin typeface="Comic Sans MS" pitchFamily="66" charset="0"/>
              </a:rPr>
              <a:t>, </a:t>
            </a:r>
            <a:r>
              <a:rPr lang="es-ES" dirty="0" err="1" smtClean="0">
                <a:latin typeface="Comic Sans MS" pitchFamily="66" charset="0"/>
              </a:rPr>
              <a:t>Sweden</a:t>
            </a:r>
            <a:endParaRPr lang="es-E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s-ES" dirty="0">
                <a:latin typeface="Comic Sans MS" pitchFamily="66" charset="0"/>
              </a:rPr>
              <a:t>	</a:t>
            </a:r>
            <a:r>
              <a:rPr lang="es-ES" dirty="0" smtClean="0">
                <a:latin typeface="Comic Sans MS" pitchFamily="66" charset="0"/>
              </a:rPr>
              <a:t>(15.2.1948) </a:t>
            </a:r>
            <a:r>
              <a:rPr lang="es-ES" dirty="0" err="1" smtClean="0">
                <a:latin typeface="Comic Sans MS" pitchFamily="66" charset="0"/>
              </a:rPr>
              <a:t>is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an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american</a:t>
            </a:r>
            <a:r>
              <a:rPr lang="es-ES" dirty="0" smtClean="0">
                <a:latin typeface="Comic Sans MS" pitchFamily="66" charset="0"/>
              </a:rPr>
              <a:t> comics </a:t>
            </a:r>
            <a:r>
              <a:rPr lang="es-ES" dirty="0" err="1">
                <a:latin typeface="Comic Sans MS" pitchFamily="66" charset="0"/>
              </a:rPr>
              <a:t>a</a:t>
            </a:r>
            <a:r>
              <a:rPr lang="es-ES" dirty="0" err="1" smtClean="0">
                <a:latin typeface="Comic Sans MS" pitchFamily="66" charset="0"/>
              </a:rPr>
              <a:t>rtist</a:t>
            </a:r>
            <a:r>
              <a:rPr lang="es-ES" dirty="0" smtClean="0">
                <a:latin typeface="Comic Sans MS" pitchFamily="66" charset="0"/>
              </a:rPr>
              <a:t>.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643438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80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643438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80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643438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800"/>
          </a:p>
        </p:txBody>
      </p:sp>
      <p:pic>
        <p:nvPicPr>
          <p:cNvPr id="3083" name="Picture 11" descr="0010169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916113"/>
            <a:ext cx="4038600" cy="3529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>
                <a:solidFill>
                  <a:srgbClr val="FF3300"/>
                </a:solidFill>
                <a:latin typeface="Comic Sans MS" pitchFamily="66" charset="0"/>
              </a:rPr>
              <a:t>Der Pulitzer-Preis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He is best known  for his Pulitzer Prize- winning comic book memoir, </a:t>
            </a:r>
            <a:r>
              <a:rPr lang="en-US" sz="3600" b="1" i="1" dirty="0" err="1" smtClean="0"/>
              <a:t>Maus</a:t>
            </a:r>
            <a:r>
              <a:rPr lang="en-US" sz="3600" dirty="0" smtClean="0"/>
              <a:t>. </a:t>
            </a:r>
            <a:r>
              <a:rPr lang="es-ES" sz="3600" b="1" i="1" dirty="0"/>
              <a:t> A </a:t>
            </a:r>
            <a:r>
              <a:rPr lang="es-ES" sz="3600" b="1" i="1" dirty="0" err="1"/>
              <a:t>Survivor's</a:t>
            </a:r>
            <a:r>
              <a:rPr lang="es-ES" sz="3600" b="1" i="1" dirty="0"/>
              <a:t> </a:t>
            </a:r>
            <a:r>
              <a:rPr lang="es-ES" sz="3600" b="1" i="1" dirty="0" smtClean="0"/>
              <a:t>Tale.  </a:t>
            </a:r>
            <a:r>
              <a:rPr lang="es-ES" sz="3600" dirty="0" smtClean="0"/>
              <a:t>(1992) </a:t>
            </a:r>
            <a:endParaRPr lang="es-ES" sz="3600" dirty="0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8313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80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68313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80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11188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800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68313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800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468313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800"/>
          </a:p>
        </p:txBody>
      </p:sp>
      <p:pic>
        <p:nvPicPr>
          <p:cNvPr id="9231" name="Picture 15" descr="spiegelman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44563" y="1600200"/>
            <a:ext cx="3063875" cy="45259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s-ES_tradnl" sz="280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643438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800"/>
          </a:p>
        </p:txBody>
      </p:sp>
      <p:pic>
        <p:nvPicPr>
          <p:cNvPr id="5129" name="Picture 9" descr="portrait2_spiegelma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689725" y="0"/>
            <a:ext cx="2454275" cy="3932238"/>
          </a:xfrm>
        </p:spPr>
      </p:pic>
      <p:pic>
        <p:nvPicPr>
          <p:cNvPr id="5131" name="Picture 11" descr="Maus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3933825"/>
            <a:ext cx="3333750" cy="2924175"/>
          </a:xfrm>
          <a:prstGeom prst="rect">
            <a:avLst/>
          </a:prstGeom>
          <a:noFill/>
        </p:spPr>
      </p:pic>
      <p:pic>
        <p:nvPicPr>
          <p:cNvPr id="5133" name="Picture 13" descr="2138472065_b33f36c2f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09950"/>
            <a:ext cx="5795963" cy="3448050"/>
          </a:xfrm>
          <a:prstGeom prst="rect">
            <a:avLst/>
          </a:prstGeom>
          <a:noFill/>
        </p:spPr>
      </p:pic>
      <p:pic>
        <p:nvPicPr>
          <p:cNvPr id="5135" name="Picture 15" descr="Maus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0"/>
            <a:ext cx="3405187" cy="3429000"/>
          </a:xfrm>
          <a:prstGeom prst="rect">
            <a:avLst/>
          </a:prstGeom>
          <a:noFill/>
        </p:spPr>
      </p:pic>
      <p:pic>
        <p:nvPicPr>
          <p:cNvPr id="5137" name="Picture 17" descr="Maus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348038" cy="352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A BIOGRAPHY OF THE AUTHOR'S FATHER</a:t>
            </a:r>
            <a:endParaRPr lang="es-E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US" sz="2400" i="1" dirty="0" err="1"/>
              <a:t>Maus</a:t>
            </a:r>
            <a:r>
              <a:rPr lang="en-US" sz="2400" dirty="0"/>
              <a:t> is a story within a story: Art </a:t>
            </a:r>
            <a:r>
              <a:rPr lang="en-US" sz="2400" dirty="0" err="1"/>
              <a:t>Spiegelman</a:t>
            </a:r>
            <a:r>
              <a:rPr lang="en-US" sz="2400" dirty="0"/>
              <a:t>, the son of two survivors of the Holocaust, tells how he interviewed his father </a:t>
            </a:r>
            <a:r>
              <a:rPr lang="en-US" sz="2400" dirty="0" err="1"/>
              <a:t>Vladek</a:t>
            </a:r>
            <a:r>
              <a:rPr lang="en-US" sz="2400" dirty="0"/>
              <a:t> about his father's Holocaust experience, and he also tells the story of the father's persecution and </a:t>
            </a:r>
            <a:r>
              <a:rPr lang="en-US" sz="2400" dirty="0" smtClean="0"/>
              <a:t>survival</a:t>
            </a:r>
            <a:r>
              <a:rPr lang="en-US" sz="2400" dirty="0"/>
              <a:t>.</a:t>
            </a:r>
            <a:endParaRPr lang="es-ES" sz="2400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643438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80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643438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_tradnl" sz="2800"/>
          </a:p>
        </p:txBody>
      </p:sp>
      <p:pic>
        <p:nvPicPr>
          <p:cNvPr id="14346" name="Picture 10" descr="Maus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05413" y="2362200"/>
            <a:ext cx="2924175" cy="3000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s-ES" b="1">
                <a:solidFill>
                  <a:srgbClr val="FF3300"/>
                </a:solidFill>
              </a:rPr>
              <a:t>HOLOCAUST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  <a:ln w="28575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</a:pPr>
            <a:endParaRPr lang="en-US" sz="2800" dirty="0" smtClean="0"/>
          </a:p>
          <a:p>
            <a:pPr algn="just">
              <a:lnSpc>
                <a:spcPct val="80000"/>
              </a:lnSpc>
            </a:pPr>
            <a:r>
              <a:rPr lang="en-US" sz="2800" dirty="0" smtClean="0"/>
              <a:t>Most </a:t>
            </a:r>
            <a:r>
              <a:rPr lang="en-US" sz="2800" dirty="0"/>
              <a:t>art and literature about the Holocaust is governed by certain unspoken rules. Among these are the notions that the Holocaust must be portrayed </a:t>
            </a:r>
            <a:r>
              <a:rPr lang="en-US" sz="2800" dirty="0" smtClean="0"/>
              <a:t>with </a:t>
            </a:r>
            <a:r>
              <a:rPr lang="en-US" sz="2800" dirty="0"/>
              <a:t>the utmost seriousness, so as not to obscure its enormity or dishonor its dead. In what way does </a:t>
            </a:r>
            <a:r>
              <a:rPr lang="en-US" sz="2800" b="1" dirty="0" err="1"/>
              <a:t>Maus</a:t>
            </a:r>
            <a:r>
              <a:rPr lang="en-US" sz="2800" dirty="0"/>
              <a:t> obey, violate, or disprove these "rules"?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643438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s-ES_tradnl" sz="1600"/>
          </a:p>
        </p:txBody>
      </p:sp>
      <p:pic>
        <p:nvPicPr>
          <p:cNvPr id="19465" name="Picture 9" descr="maus-splash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844675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 dirty="0" smtClean="0">
                <a:solidFill>
                  <a:srgbClr val="FF3300"/>
                </a:solidFill>
              </a:rPr>
              <a:t>ANIMAL FABLE</a:t>
            </a:r>
            <a:endParaRPr lang="es-ES" b="1" dirty="0">
              <a:solidFill>
                <a:srgbClr val="FF33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sz="half" idx="1"/>
          </p:nvPr>
        </p:nvSpPr>
        <p:spPr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/>
              <a:t>Fables </a:t>
            </a:r>
            <a:r>
              <a:rPr lang="en-US" dirty="0" smtClean="0"/>
              <a:t>are </a:t>
            </a:r>
            <a:r>
              <a:rPr lang="en-US" dirty="0"/>
              <a:t>short narratives that use animal characters with human features to convey folk wisdom and to help us understand human nature and human behavior. </a:t>
            </a:r>
            <a:endParaRPr lang="en-US" dirty="0" smtClean="0"/>
          </a:p>
          <a:p>
            <a:pPr algn="just">
              <a:lnSpc>
                <a:spcPct val="90000"/>
              </a:lnSpc>
              <a:buNone/>
            </a:pPr>
            <a:endParaRPr lang="en-US" sz="2400" dirty="0" smtClean="0"/>
          </a:p>
        </p:txBody>
      </p:sp>
      <p:pic>
        <p:nvPicPr>
          <p:cNvPr id="2052" name="Picture 4" descr="http://www.morridesign.com/blog/wp-content/uploads/2010/09/maus2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8006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 </a:t>
            </a:r>
            <a:r>
              <a:rPr lang="en-US" dirty="0" err="1" smtClean="0"/>
              <a:t>Maus</a:t>
            </a:r>
            <a:r>
              <a:rPr lang="en-US" dirty="0" smtClean="0"/>
              <a:t> is written in a comic book format, with various types of animals representing the various nationalities </a:t>
            </a:r>
            <a:r>
              <a:rPr lang="en-US" dirty="0" smtClean="0"/>
              <a:t>and </a:t>
            </a:r>
            <a:r>
              <a:rPr lang="en-US" dirty="0" smtClean="0"/>
              <a:t>religions: Jews are generally mice, no matter what nationality they </a:t>
            </a:r>
            <a:r>
              <a:rPr lang="en-US" dirty="0" smtClean="0"/>
              <a:t>are.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5" name="Picture 9" descr="2673470436_d696a71eb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219471"/>
            <a:ext cx="4038600" cy="328742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TO START WITH</a:t>
            </a:r>
            <a:endParaRPr lang="es-E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book</a:t>
            </a:r>
            <a:r>
              <a:rPr lang="es-ES" dirty="0" smtClean="0"/>
              <a:t> </a:t>
            </a:r>
            <a:r>
              <a:rPr lang="es-ES" dirty="0" err="1" smtClean="0"/>
              <a:t>starts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disturbing</a:t>
            </a:r>
            <a:r>
              <a:rPr lang="es-ES" dirty="0" smtClean="0"/>
              <a:t> </a:t>
            </a:r>
            <a:r>
              <a:rPr lang="es-ES" dirty="0" err="1" smtClean="0"/>
              <a:t>quote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does</a:t>
            </a:r>
            <a:r>
              <a:rPr lang="es-ES" dirty="0" smtClean="0"/>
              <a:t> </a:t>
            </a:r>
            <a:r>
              <a:rPr lang="es-ES" dirty="0" err="1" smtClean="0"/>
              <a:t>pretend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author</a:t>
            </a:r>
            <a:r>
              <a:rPr lang="es-ES" dirty="0" smtClean="0"/>
              <a:t> </a:t>
            </a:r>
            <a:r>
              <a:rPr lang="es-ES" dirty="0" err="1" smtClean="0"/>
              <a:t>achive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quote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643050"/>
            <a:ext cx="27813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2.bp.blogspot.com/-2oAjfdWa8sY/TcUc5pPEHvI/AAAAAAAAAYY/D_NYaRX6_wE/s1600/Art%2BSpiegelman%2BMa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429000"/>
            <a:ext cx="4038600" cy="2157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300</Words>
  <Application>Microsoft Office PowerPoint</Application>
  <PresentationFormat>Presentación en pantalla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ART SPIGELMAN</vt:lpstr>
      <vt:lpstr>Der Pulitzer-Preis</vt:lpstr>
      <vt:lpstr>Diapositiva 4</vt:lpstr>
      <vt:lpstr>A BIOGRAPHY OF THE AUTHOR'S FATHER</vt:lpstr>
      <vt:lpstr>HOLOCAUST</vt:lpstr>
      <vt:lpstr>ANIMAL FABLE</vt:lpstr>
      <vt:lpstr>Diapositiva 8</vt:lpstr>
      <vt:lpstr>TO START WITH</vt:lpstr>
      <vt:lpstr>1938. WHAT HAPPENED IN GERMANY? </vt:lpstr>
      <vt:lpstr>Chapter 4: The noose thightens. </vt:lpstr>
      <vt:lpstr>PARA CONCLUIR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Irving</dc:creator>
  <cp:lastModifiedBy>Ana</cp:lastModifiedBy>
  <cp:revision>8</cp:revision>
  <dcterms:created xsi:type="dcterms:W3CDTF">2011-11-01T19:21:14Z</dcterms:created>
  <dcterms:modified xsi:type="dcterms:W3CDTF">2011-11-21T16:46:42Z</dcterms:modified>
</cp:coreProperties>
</file>